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3" r:id="rId1"/>
  </p:sldMasterIdLst>
  <p:notesMasterIdLst>
    <p:notesMasterId r:id="rId11"/>
  </p:notesMasterIdLst>
  <p:handoutMasterIdLst>
    <p:handoutMasterId r:id="rId12"/>
  </p:handoutMasterIdLst>
  <p:sldIdLst>
    <p:sldId id="265" r:id="rId2"/>
    <p:sldId id="266" r:id="rId3"/>
    <p:sldId id="267" r:id="rId4"/>
    <p:sldId id="269" r:id="rId5"/>
    <p:sldId id="268" r:id="rId6"/>
    <p:sldId id="274" r:id="rId7"/>
    <p:sldId id="275" r:id="rId8"/>
    <p:sldId id="273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Z" initials="H" lastIdx="2" clrIdx="0">
    <p:extLst>
      <p:ext uri="{19B8F6BF-5375-455C-9EA6-DF929625EA0E}">
        <p15:presenceInfo xmlns:p15="http://schemas.microsoft.com/office/powerpoint/2012/main" userId="f532f2238afe64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3CC"/>
    <a:srgbClr val="003380"/>
    <a:srgbClr val="000000"/>
    <a:srgbClr val="B59695"/>
    <a:srgbClr val="D2B8B9"/>
    <a:srgbClr val="FF99CC"/>
    <a:srgbClr val="A7CAEB"/>
    <a:srgbClr val="EED9A8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76029" autoAdjust="0"/>
  </p:normalViewPr>
  <p:slideViewPr>
    <p:cSldViewPr snapToGrid="0" snapToObjects="1">
      <p:cViewPr>
        <p:scale>
          <a:sx n="75" d="100"/>
          <a:sy n="75" d="100"/>
        </p:scale>
        <p:origin x="1788" y="26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470C79-E389-4FF5-9037-190A648F4A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9FCE-3443-410B-8C53-FC29F7CDCF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80757-B1FB-4B3B-A389-43719290AF80}" type="datetime1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95595-0570-4CC5-8A8B-C041AE39F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284BC-7F79-4349-8E25-BB34433853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00E8-AB33-41C8-B6BE-911E91554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632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A5448-8E4E-4A48-B968-03DA3A3886D5}" type="datetime1">
              <a:rPr lang="en-US" smtClean="0"/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15A77-D8FE-604E-A7CD-3B05D93F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1445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7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2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9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17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96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1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BC9671-B58C-4F04-BC9B-924C5F404B3B}"/>
              </a:ext>
            </a:extLst>
          </p:cNvPr>
          <p:cNvSpPr/>
          <p:nvPr userDrawn="1"/>
        </p:nvSpPr>
        <p:spPr>
          <a:xfrm>
            <a:off x="0" y="0"/>
            <a:ext cx="1472019" cy="6858000"/>
          </a:xfrm>
          <a:prstGeom prst="rect">
            <a:avLst/>
          </a:prstGeom>
          <a:solidFill>
            <a:srgbClr val="0033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46E527-65AF-4F03-BDF7-D91D06B3C588}"/>
              </a:ext>
            </a:extLst>
          </p:cNvPr>
          <p:cNvCxnSpPr>
            <a:cxnSpLocks/>
          </p:cNvCxnSpPr>
          <p:nvPr userDrawn="1"/>
        </p:nvCxnSpPr>
        <p:spPr>
          <a:xfrm>
            <a:off x="1786344" y="857250"/>
            <a:ext cx="7167156" cy="0"/>
          </a:xfrm>
          <a:prstGeom prst="line">
            <a:avLst/>
          </a:prstGeom>
          <a:ln w="38100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6458" y="6167661"/>
            <a:ext cx="4191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71B84A63-EDA9-B24B-A105-82A949BAB0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1607896F-77EB-45B4-BF19-460EA55F34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3" y="66675"/>
            <a:ext cx="1178517" cy="117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2C5F7D-89DB-42EF-B427-6AF2F8183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4983" y="6462031"/>
            <a:ext cx="1194917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pPr/>
              <a:t>11/26/2021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B3FD15B7-1F4B-4A07-B281-104D3473134D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5C3F91E-0D18-9647-B89F-469C10A400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918097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in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tempus. Maecenas ligula ipsum,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semper at,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at, </a:t>
            </a:r>
            <a:r>
              <a:rPr lang="en-US" dirty="0" err="1"/>
              <a:t>sollicitudin</a:t>
            </a:r>
            <a:r>
              <a:rPr lang="en-US" dirty="0"/>
              <a:t> at </a:t>
            </a:r>
            <a:r>
              <a:rPr lang="en-US" dirty="0" err="1"/>
              <a:t>tortor</a:t>
            </a:r>
            <a:r>
              <a:rPr lang="en-US" dirty="0"/>
              <a:t>. Integer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sodales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a,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5A38D63-EF50-1542-A849-D6AE0BA4DD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89D47FE-5D1C-442C-ACCC-148D8E2839BE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EA02C58-81D1-A848-871E-E11E789432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31" y="6363420"/>
            <a:ext cx="959194" cy="3517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0F5664-8442-4975-AB24-CF718745C297}"/>
              </a:ext>
            </a:extLst>
          </p:cNvPr>
          <p:cNvSpPr/>
          <p:nvPr userDrawn="1"/>
        </p:nvSpPr>
        <p:spPr>
          <a:xfrm>
            <a:off x="11089931" y="6363420"/>
            <a:ext cx="959194" cy="351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7" r:id="rId4"/>
    <p:sldLayoutId id="2147483668" r:id="rId5"/>
    <p:sldLayoutId id="214748368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binwang.0213@gmail.com" TargetMode="Externa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B1B32-9BEF-4F08-BA3C-8577C4336E60}"/>
              </a:ext>
            </a:extLst>
          </p:cNvPr>
          <p:cNvSpPr txBox="1"/>
          <p:nvPr/>
        </p:nvSpPr>
        <p:spPr>
          <a:xfrm>
            <a:off x="10146247" y="5899233"/>
            <a:ext cx="2045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3380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CUPB</a:t>
            </a:r>
            <a:endParaRPr lang="en-US" sz="3600" i="1" dirty="0">
              <a:solidFill>
                <a:srgbClr val="003380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  <a:p>
            <a:pPr algn="ctr"/>
            <a:r>
              <a:rPr lang="zh-CN" altLang="en-US" sz="1400" dirty="0">
                <a:solidFill>
                  <a:srgbClr val="00338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厚积薄发，开物成物</a:t>
            </a:r>
            <a:endParaRPr lang="en-US" sz="1400" dirty="0">
              <a:solidFill>
                <a:srgbClr val="00338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Picture 2" descr="China University of Petroleum (Beijing) - Wikipedia">
            <a:extLst>
              <a:ext uri="{FF2B5EF4-FFF2-40B4-BE49-F238E27FC236}">
                <a16:creationId xmlns:a16="http://schemas.microsoft.com/office/drawing/2014/main" id="{ED8E7504-4929-40E7-A822-53FB1FF0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8078"/>
            <a:ext cx="1559314" cy="15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B817AC-D3FC-4E2E-9438-3E0CE71BA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55" y="194103"/>
            <a:ext cx="3790704" cy="1088514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436C9EE-1289-4BFF-AF07-29874A8128BD}"/>
              </a:ext>
            </a:extLst>
          </p:cNvPr>
          <p:cNvCxnSpPr>
            <a:cxnSpLocks/>
          </p:cNvCxnSpPr>
          <p:nvPr/>
        </p:nvCxnSpPr>
        <p:spPr>
          <a:xfrm>
            <a:off x="1594624" y="1373262"/>
            <a:ext cx="10597376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">
            <a:extLst>
              <a:ext uri="{FF2B5EF4-FFF2-40B4-BE49-F238E27FC236}">
                <a16:creationId xmlns:a16="http://schemas.microsoft.com/office/drawing/2014/main" id="{93F23B31-DED4-4204-A974-3351DDF198BB}"/>
              </a:ext>
            </a:extLst>
          </p:cNvPr>
          <p:cNvSpPr txBox="1"/>
          <p:nvPr/>
        </p:nvSpPr>
        <p:spPr>
          <a:xfrm>
            <a:off x="404984" y="1835913"/>
            <a:ext cx="11382030" cy="185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en-US" altLang="zh-CN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 310</a:t>
            </a:r>
          </a:p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zh-CN" altLang="en-US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石油工程数值分析及数据可视化方法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B879087-D41C-4B4B-8CB6-36613FF3863E}"/>
              </a:ext>
            </a:extLst>
          </p:cNvPr>
          <p:cNvSpPr txBox="1">
            <a:spLocks noChangeArrowheads="1"/>
          </p:cNvSpPr>
          <p:nvPr/>
        </p:nvSpPr>
        <p:spPr>
          <a:xfrm>
            <a:off x="4371181" y="4149297"/>
            <a:ext cx="3449637" cy="15022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王斌 讲师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石油工程学院</a:t>
            </a:r>
            <a:endParaRPr lang="en-US" altLang="zh-CN" sz="3600" b="1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52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个人简介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673157"/>
            <a:ext cx="10550914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2018-2021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美国路易斯安那州立大学 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美国路易斯安那大学拉菲特分校 石油工程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中国石油大学（北京）油气井工程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0049D56-45D6-4F19-A55A-4263D3C09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教育经历：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6CD2D67-3ACA-4578-A04D-4184340BF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5" y="3643995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技术专长：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453C26-C4A3-41CC-8911-7D374035F691}"/>
              </a:ext>
            </a:extLst>
          </p:cNvPr>
          <p:cNvSpPr/>
          <p:nvPr/>
        </p:nvSpPr>
        <p:spPr>
          <a:xfrm>
            <a:off x="672444" y="4294798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非常规资源数值模拟，高性能计算</a:t>
            </a:r>
            <a:endParaRPr lang="zh-CN" altLang="en-US" sz="2800" dirty="0"/>
          </a:p>
        </p:txBody>
      </p:sp>
      <p:pic>
        <p:nvPicPr>
          <p:cNvPr id="22" name="Picture 3" descr="A person holding a trophy&#10;&#10;Description automatically generated with medium confidence">
            <a:extLst>
              <a:ext uri="{FF2B5EF4-FFF2-40B4-BE49-F238E27FC236}">
                <a16:creationId xmlns:a16="http://schemas.microsoft.com/office/drawing/2014/main" id="{85544E16-507E-4722-AC48-1ADCDD69AA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27" y="3696050"/>
            <a:ext cx="4537087" cy="303221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AE6BEF6-4348-46C6-B79B-3620297BDA3B}"/>
              </a:ext>
            </a:extLst>
          </p:cNvPr>
          <p:cNvSpPr/>
          <p:nvPr/>
        </p:nvSpPr>
        <p:spPr>
          <a:xfrm>
            <a:off x="2187416" y="4995060"/>
            <a:ext cx="4748416" cy="1390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邮箱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binwang.0213@gmail.com</a:t>
            </a:r>
            <a:endParaRPr lang="en-US" altLang="zh-CN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办公室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：中油大厦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1015 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答疑时间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：邮件预约</a:t>
            </a:r>
          </a:p>
        </p:txBody>
      </p:sp>
    </p:spTree>
    <p:extLst>
      <p:ext uri="{BB962C8B-B14F-4D97-AF65-F5344CB8AC3E}">
        <p14:creationId xmlns:p14="http://schemas.microsoft.com/office/powerpoint/2010/main" val="76715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课程大纲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139757"/>
            <a:ext cx="11204964" cy="11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介绍常用石油工程数学模型，了解和编程使用常用数值分析算法和技术求解这些模型，熟悉常用数据可视化方法对求解结果进行分析。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B45274B8-4C35-4261-8E35-370CAA94F8B0}"/>
              </a:ext>
            </a:extLst>
          </p:cNvPr>
          <p:cNvSpPr/>
          <p:nvPr/>
        </p:nvSpPr>
        <p:spPr>
          <a:xfrm>
            <a:off x="1111372" y="2687859"/>
            <a:ext cx="10550914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求解方程组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直接方法（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求解方程组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迭代方法（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00D640-C78E-45BF-8A1C-31806E6EA1D8}"/>
              </a:ext>
            </a:extLst>
          </p:cNvPr>
          <p:cNvSpPr/>
          <p:nvPr/>
        </p:nvSpPr>
        <p:spPr>
          <a:xfrm>
            <a:off x="6839106" y="2628936"/>
            <a:ext cx="6096000" cy="12193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数值微积分（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常微分方程（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</a:p>
        </p:txBody>
      </p:sp>
    </p:spTree>
    <p:extLst>
      <p:ext uri="{BB962C8B-B14F-4D97-AF65-F5344CB8AC3E}">
        <p14:creationId xmlns:p14="http://schemas.microsoft.com/office/powerpoint/2010/main" val="250760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教材与参考书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EA5DE-0D01-44DD-93A8-8D33D179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3637438"/>
            <a:ext cx="2187569" cy="275366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1B8B2BC4-D30C-4B63-ADA9-8D997799F40D}"/>
              </a:ext>
            </a:extLst>
          </p:cNvPr>
          <p:cNvSpPr txBox="1">
            <a:spLocks noChangeArrowheads="1"/>
          </p:cNvSpPr>
          <p:nvPr/>
        </p:nvSpPr>
        <p:spPr>
          <a:xfrm>
            <a:off x="1074420" y="1139825"/>
            <a:ext cx="11355814" cy="5589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教    材：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Numerical Analysis 10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Edition, Richard Burden</a:t>
            </a:r>
          </a:p>
          <a:p>
            <a:pPr>
              <a:lnSpc>
                <a:spcPct val="125000"/>
              </a:lnSpc>
              <a:spcBef>
                <a:spcPct val="25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参考书：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J. </a:t>
            </a: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Kiusalaas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Numerical methods in engineering with Python 3</a:t>
            </a: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科学计算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张若愚 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372B4-8AE3-482E-BECC-11069B1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876" y="3632962"/>
            <a:ext cx="2721927" cy="2753669"/>
          </a:xfrm>
          <a:prstGeom prst="rect">
            <a:avLst/>
          </a:prstGeom>
        </p:spPr>
      </p:pic>
      <p:pic>
        <p:nvPicPr>
          <p:cNvPr id="1028" name="Picture 4" descr="Numerical Methods in Engineering with Python">
            <a:extLst>
              <a:ext uri="{FF2B5EF4-FFF2-40B4-BE49-F238E27FC236}">
                <a16:creationId xmlns:a16="http://schemas.microsoft.com/office/drawing/2014/main" id="{2C03A4AE-92CB-4B84-A4E0-11864468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574" y="3637437"/>
            <a:ext cx="1925505" cy="27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44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考核与要求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52517E5-75EE-49AB-9089-DC0A276F870D}"/>
              </a:ext>
            </a:extLst>
          </p:cNvPr>
          <p:cNvSpPr>
            <a:spLocks/>
          </p:cNvSpPr>
          <p:nvPr/>
        </p:nvSpPr>
        <p:spPr bwMode="auto">
          <a:xfrm>
            <a:off x="247650" y="1152525"/>
            <a:ext cx="1194435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indent="5429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总成绩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期中考试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30%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期末考试（上机闭卷考试）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考试题型：编程基础、问题计算。</a:t>
            </a:r>
          </a:p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考试时间：</a:t>
            </a:r>
            <a:r>
              <a:rPr lang="en-US" altLang="zh-CN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120</a:t>
            </a: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分钟。考试时间由教务处统一安排。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期末大作业（开放编程题）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自由选题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8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1183947" y="2064212"/>
            <a:ext cx="5289550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计算模拟能帮助我们了解事物</a:t>
            </a:r>
            <a:endParaRPr lang="en-US" altLang="zh-CN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</a:t>
            </a:r>
            <a:r>
              <a:rPr 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太小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太慢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太贵 或 太危险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AB707B7D-D027-44B3-B892-7E038041282C}"/>
              </a:ext>
            </a:extLst>
          </p:cNvPr>
          <p:cNvSpPr>
            <a:spLocks noGrp="1"/>
          </p:cNvSpPr>
          <p:nvPr/>
        </p:nvSpPr>
        <p:spPr bwMode="auto">
          <a:xfrm>
            <a:off x="6867526" y="5930508"/>
            <a:ext cx="225507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charset="0"/>
              </a:rPr>
              <a:t>喷漆引擎设计</a:t>
            </a:r>
            <a:endParaRPr lang="en-US" sz="24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charset="0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9583881" y="5986316"/>
            <a:ext cx="19431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天气变化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9272048" y="3582049"/>
            <a:ext cx="2262696" cy="44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蛋白质和疾病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6739597" y="3579948"/>
            <a:ext cx="2000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了解宇宙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62BB4F-4FD2-4E41-9F5F-6FDA1EE111AE}"/>
              </a:ext>
            </a:extLst>
          </p:cNvPr>
          <p:cNvGrpSpPr/>
          <p:nvPr/>
        </p:nvGrpSpPr>
        <p:grpSpPr>
          <a:xfrm>
            <a:off x="6700298" y="2050324"/>
            <a:ext cx="4834446" cy="3847091"/>
            <a:chOff x="6638925" y="2122720"/>
            <a:chExt cx="5146675" cy="4095552"/>
          </a:xfrm>
        </p:grpSpPr>
        <p:pic>
          <p:nvPicPr>
            <p:cNvPr id="28" name="Picture 11" descr="Photos-Perlmutter3-large.jpg">
              <a:extLst>
                <a:ext uri="{FF2B5EF4-FFF2-40B4-BE49-F238E27FC236}">
                  <a16:creationId xmlns:a16="http://schemas.microsoft.com/office/drawing/2014/main" id="{AE7896E7-1EE8-4931-B778-AD39F07DA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925" y="2122720"/>
              <a:ext cx="2122996" cy="168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F97641EB-A845-4028-8CFE-12844A19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8925" y="4316317"/>
              <a:ext cx="2184401" cy="1901955"/>
            </a:xfrm>
            <a:prstGeom prst="rect">
              <a:avLst/>
            </a:prstGeom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71D846E1-2E84-41C3-B76F-91141FCE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7491" y="4359965"/>
              <a:ext cx="1835880" cy="1802500"/>
            </a:xfrm>
            <a:prstGeom prst="rect">
              <a:avLst/>
            </a:prstGeom>
          </p:spPr>
        </p:pic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FAC39F1E-3FEF-4585-9B59-72D49BE35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602" y="2163469"/>
              <a:ext cx="2662998" cy="1549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43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 </a:t>
            </a: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– 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天气预报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pic>
        <p:nvPicPr>
          <p:cNvPr id="15" name="PrabhatWehner_HurricaneSeason.mov">
            <a:hlinkHover r:id="" action="ppaction://ole?verb=0"/>
            <a:extLst>
              <a:ext uri="{FF2B5EF4-FFF2-40B4-BE49-F238E27FC236}">
                <a16:creationId xmlns:a16="http://schemas.microsoft.com/office/drawing/2014/main" id="{2DE178F3-BB87-4F77-ADB7-E96D40C10D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228" t="7873" r="4218" b="14205"/>
          <a:stretch/>
        </p:blipFill>
        <p:spPr>
          <a:xfrm>
            <a:off x="2120900" y="1815864"/>
            <a:ext cx="8166100" cy="48520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365C657-8C1F-4871-B39E-01F66D094E49}"/>
              </a:ext>
            </a:extLst>
          </p:cNvPr>
          <p:cNvSpPr/>
          <p:nvPr/>
        </p:nvSpPr>
        <p:spPr>
          <a:xfrm>
            <a:off x="5860082" y="6267388"/>
            <a:ext cx="442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solidFill>
                  <a:srgbClr val="FF0000"/>
                </a:solidFill>
              </a:rPr>
              <a:t>Michael Wehner and Prabhat, </a:t>
            </a:r>
            <a:r>
              <a:rPr lang="zh-CN" altLang="en-US" dirty="0">
                <a:solidFill>
                  <a:srgbClr val="FF0000"/>
                </a:solidFill>
              </a:rPr>
              <a:t>伯克利实验室</a:t>
            </a:r>
            <a:endParaRPr lang="de-DE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8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7317913-473D-44CC-A7D9-50FD3339131D}"/>
              </a:ext>
            </a:extLst>
          </p:cNvPr>
          <p:cNvCxnSpPr>
            <a:cxnSpLocks/>
          </p:cNvCxnSpPr>
          <p:nvPr/>
        </p:nvCxnSpPr>
        <p:spPr>
          <a:xfrm flipH="1" flipV="1">
            <a:off x="5367559" y="3589647"/>
            <a:ext cx="855441" cy="10458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7AE0CE-072C-424A-9217-7CF8EAAEEBC5}"/>
              </a:ext>
            </a:extLst>
          </p:cNvPr>
          <p:cNvGrpSpPr/>
          <p:nvPr/>
        </p:nvGrpSpPr>
        <p:grpSpPr>
          <a:xfrm>
            <a:off x="699641" y="1897855"/>
            <a:ext cx="5855310" cy="4747907"/>
            <a:chOff x="499865" y="1186143"/>
            <a:chExt cx="6642417" cy="5386150"/>
          </a:xfrm>
        </p:grpSpPr>
        <p:pic>
          <p:nvPicPr>
            <p:cNvPr id="6" name="Picture 2" descr="Stimulation Measurement &amp; Monitoring - Well Completions | Schlumberger">
              <a:extLst>
                <a:ext uri="{FF2B5EF4-FFF2-40B4-BE49-F238E27FC236}">
                  <a16:creationId xmlns:a16="http://schemas.microsoft.com/office/drawing/2014/main" id="{8FD32742-8688-4265-BB21-FB2498847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65" y="1186143"/>
              <a:ext cx="6642417" cy="53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7E540AD-67BC-4B51-BD43-D60FD1210E2A}"/>
                </a:ext>
              </a:extLst>
            </p:cNvPr>
            <p:cNvSpPr/>
            <p:nvPr/>
          </p:nvSpPr>
          <p:spPr>
            <a:xfrm>
              <a:off x="527348" y="6159495"/>
              <a:ext cx="30636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(SPE-179137, 200000,200019)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B58D3BE-BBBA-4C7D-8466-6D5C7968F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513" b="25704"/>
          <a:stretch/>
        </p:blipFill>
        <p:spPr>
          <a:xfrm>
            <a:off x="6631745" y="1847784"/>
            <a:ext cx="5109576" cy="2648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90E62-AD41-4BB7-B003-2019B7015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136" y="4459933"/>
            <a:ext cx="4412794" cy="220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 </a:t>
            </a: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– 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非常规开发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542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编程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64344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General">
  <a:themeElements>
    <a:clrScheme name="LSU Color Palette">
      <a:dk1>
        <a:srgbClr val="462C79"/>
      </a:dk1>
      <a:lt1>
        <a:srgbClr val="FBCF22"/>
      </a:lt1>
      <a:dk2>
        <a:srgbClr val="000000"/>
      </a:dk2>
      <a:lt2>
        <a:srgbClr val="E7E6E6"/>
      </a:lt2>
      <a:accent1>
        <a:srgbClr val="462C79"/>
      </a:accent1>
      <a:accent2>
        <a:srgbClr val="8364AA"/>
      </a:accent2>
      <a:accent3>
        <a:srgbClr val="C4B3D7"/>
      </a:accent3>
      <a:accent4>
        <a:srgbClr val="D09F2A"/>
      </a:accent4>
      <a:accent5>
        <a:srgbClr val="FBCF22"/>
      </a:accent5>
      <a:accent6>
        <a:srgbClr val="EFECDA"/>
      </a:accent6>
      <a:hlink>
        <a:srgbClr val="8364AA"/>
      </a:hlink>
      <a:folHlink>
        <a:srgbClr val="97979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U Powerpoint Presenation Template" id="{5EBBDF1D-DDD5-4B48-9DB5-39536DC650C4}" vid="{82381C07-8CEE-F547-A6F2-62F8FDB1CD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55616</TotalTime>
  <Words>852</Words>
  <Application>Microsoft Office PowerPoint</Application>
  <PresentationFormat>宽屏</PresentationFormat>
  <Paragraphs>85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MS PGothic</vt:lpstr>
      <vt:lpstr>等线</vt:lpstr>
      <vt:lpstr>黑体</vt:lpstr>
      <vt:lpstr>华文行楷</vt:lpstr>
      <vt:lpstr>微软雅黑</vt:lpstr>
      <vt:lpstr>Aharoni</vt:lpstr>
      <vt:lpstr>Arial</vt:lpstr>
      <vt:lpstr>Arial Black</vt:lpstr>
      <vt:lpstr>Calibri</vt:lpstr>
      <vt:lpstr>Helvetica</vt:lpstr>
      <vt:lpstr>Times New Roman</vt:lpstr>
      <vt:lpstr>Wingdings</vt:lpstr>
      <vt:lpstr>White-General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whz</dc:creator>
  <cp:lastModifiedBy>pc</cp:lastModifiedBy>
  <cp:revision>3109</cp:revision>
  <dcterms:created xsi:type="dcterms:W3CDTF">2017-08-03T21:34:26Z</dcterms:created>
  <dcterms:modified xsi:type="dcterms:W3CDTF">2021-11-26T06:53:24Z</dcterms:modified>
</cp:coreProperties>
</file>